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7" r:id="rId5"/>
    <p:sldId id="268" r:id="rId6"/>
    <p:sldId id="266" r:id="rId7"/>
    <p:sldId id="260" r:id="rId8"/>
    <p:sldId id="262" r:id="rId9"/>
    <p:sldId id="269" r:id="rId10"/>
    <p:sldId id="261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710"/>
  </p:normalViewPr>
  <p:slideViewPr>
    <p:cSldViewPr snapToGrid="0" snapToObjects="1">
      <p:cViewPr>
        <p:scale>
          <a:sx n="80" d="100"/>
          <a:sy n="80" d="100"/>
        </p:scale>
        <p:origin x="14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62243-1D35-704B-92FE-4F433BC76D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1034CE-0451-E948-8038-9704540327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CF03F-BC19-E74E-B3D2-315C86C46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B27C9-79B8-5641-919B-1CE5434A2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F68CFF-91D1-AE4D-A6B1-3759ED7FF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85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9F197-1888-4C4C-B623-EDDBE0168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52BD48-376D-4E42-821B-A8EACCD994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83121-A818-D349-A1D0-BF1E01393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2BD69C-3453-7449-8369-89CCC628F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A10EC-298E-3348-8094-2F86E7EE6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337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88E7EAA-3645-2348-BA7A-A0F9E27768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484115-C660-3D4D-A0E3-9E463693B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5B4A9-A105-0545-B6E9-28E2A9EFB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4455A-F00C-4B43-B0B3-CC518C1D9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D3856C-D590-3642-A010-ED09CE285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97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078368-B1AD-B043-A4AA-9E7B95BFD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AE004-6E19-5A47-B536-07A78E5EC4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761DC8-1256-824E-B6FA-C16CABF87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F0C777-623E-D34A-BCEA-584E22C2B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0A43B-505E-524D-AE46-EFC3D4508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140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2CE49-FC17-A34C-A321-CF1075AD5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418193-3FB8-1448-AA2B-97D16965D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2604DC-3DFF-1F45-B104-C58202CEA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38D67-2536-EB41-A618-071D4564F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D89363-20C2-B940-B55E-AA91BD62F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29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D4B43-9A46-9147-83EC-5C9A05E04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B15DC-5E6E-6F43-9A12-152CDE51D5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1E919D-EC2D-AD4A-A301-EC1A2656E3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D4D771-5FCE-F746-A704-7301533F9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0AC91D-4927-6148-8BB1-9B69176F9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AB6BA6-6EA9-4946-A4C9-E3E7C25F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696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2E5F-533D-7741-94CE-52997BE79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61CEE8-476F-F746-BC6E-130C240DB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C7F928-AFFF-F34E-A3E1-871760CDF1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8F9C24-78BA-1E4F-BC24-875C892903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B72CD7-C369-AF47-A26E-B27C67F848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51CE0D-3DBA-8748-8727-715EA26AB4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0E354C-C51B-4047-A3F5-7384B3590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690847-E9BD-8B41-96E9-230F74FB8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830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E646B-CDC1-1A45-973D-B668DB204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950341-619E-9349-92F1-E8578BFC4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CFDACA-C084-9545-944A-995BE8600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1FA8CF-B714-B845-B2CF-45DD7F62F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5867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C7F14AD-21D1-6144-AB9F-5D3B8DE24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BC868A-4A6D-064E-ACE9-5F84C88F8B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B79532-4E81-1A42-A3A1-7AA3A0011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116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234F5-22C2-3A45-92FD-E09D1C685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C10208-6172-A041-93E1-E4553FE5B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7B3F33-4613-7742-8960-6F71637B35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E0EC1-5775-CA4D-AA07-164C34423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94EFB-AF36-CD4E-8CF6-4E0EB85A5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40FCAD-40F7-C548-A610-F582CE64E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179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5E06A-6932-D84A-B92C-F0D91F5BE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E13757-B343-124C-9220-6E9DB0974F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935055-BED8-CD42-A090-3C143BAD5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5D3A64-3DB9-2846-A5B3-66916D125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ABB624-C483-984B-B922-21EDDB0A8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F92CAD-D82D-CE46-BBB2-6A76F0A8C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7968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2ACDF5-2BA3-B04E-8139-D07AE20BF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D30C8A-7A88-E440-AEA3-F522B41144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EFB77-2249-BE43-9237-F7759A8D73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5F977-45AD-5D45-A285-48C4E19D30D2}" type="datetimeFigureOut">
              <a:rPr lang="en-US" smtClean="0"/>
              <a:t>12/13/18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62F137-8ACE-064C-9AEA-7D58D3B246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4A9F43-CF3E-4745-B973-2E9A0CDFAF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D6D8C-7EE2-4C44-A08C-9509868937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228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57C8B0-05C3-CE4A-924E-0BE5993CA0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PM10 Air Pollution Analysis</a:t>
            </a:r>
            <a:br>
              <a:rPr lang="en-US" dirty="0"/>
            </a:br>
            <a:r>
              <a:rPr lang="en-US" dirty="0"/>
              <a:t>(Part 2)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3260E-4474-C246-80E5-B29717FF8C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Michael Trossbach</a:t>
            </a:r>
          </a:p>
          <a:p>
            <a:r>
              <a:rPr lang="en-US" dirty="0"/>
              <a:t>ST765</a:t>
            </a:r>
          </a:p>
        </p:txBody>
      </p:sp>
    </p:spTree>
    <p:extLst>
      <p:ext uri="{BB962C8B-B14F-4D97-AF65-F5344CB8AC3E}">
        <p14:creationId xmlns:p14="http://schemas.microsoft.com/office/powerpoint/2010/main" val="3790707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D2860-26DD-324E-AEA2-9C88F4B8D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Principal Component Analysis</a:t>
            </a:r>
            <a:br>
              <a:rPr lang="en-US" b="1" dirty="0"/>
            </a:br>
            <a:r>
              <a:rPr lang="en-US" sz="3200" b="1" dirty="0"/>
              <a:t>Season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9DA3B61-C7A2-544E-977B-D040508F0E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1374" y="1482095"/>
            <a:ext cx="8709249" cy="53759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6012420-E01A-CB4C-95B7-B32ABBFA913A}"/>
              </a:ext>
            </a:extLst>
          </p:cNvPr>
          <p:cNvSpPr txBox="1"/>
          <p:nvPr/>
        </p:nvSpPr>
        <p:spPr>
          <a:xfrm>
            <a:off x="272715" y="1341318"/>
            <a:ext cx="3335155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Not separable into classes according to season based on the first two principal components</a:t>
            </a:r>
          </a:p>
        </p:txBody>
      </p:sp>
    </p:spTree>
    <p:extLst>
      <p:ext uri="{BB962C8B-B14F-4D97-AF65-F5344CB8AC3E}">
        <p14:creationId xmlns:p14="http://schemas.microsoft.com/office/powerpoint/2010/main" val="15797486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D2860-26DD-324E-AEA2-9C88F4B8D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Principal Component Analysis</a:t>
            </a:r>
            <a:br>
              <a:rPr lang="en-US" b="1" dirty="0"/>
            </a:br>
            <a:r>
              <a:rPr lang="en-US" sz="3200" b="1" dirty="0"/>
              <a:t>Time of Day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E80CE1D-E95F-6143-90BC-5462F9FEF1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3779" y="1523474"/>
            <a:ext cx="8684440" cy="5334526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CFF9170B-9C5C-CB4A-9886-09AF77297B37}"/>
              </a:ext>
            </a:extLst>
          </p:cNvPr>
          <p:cNvSpPr/>
          <p:nvPr/>
        </p:nvSpPr>
        <p:spPr>
          <a:xfrm rot="20457942">
            <a:off x="5704381" y="3423951"/>
            <a:ext cx="4226552" cy="1825402"/>
          </a:xfrm>
          <a:prstGeom prst="ellipse">
            <a:avLst/>
          </a:prstGeom>
          <a:solidFill>
            <a:schemeClr val="accent1">
              <a:alpha val="1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6259CBE4-5674-764C-8511-D11FD30D9465}"/>
              </a:ext>
            </a:extLst>
          </p:cNvPr>
          <p:cNvSpPr/>
          <p:nvPr/>
        </p:nvSpPr>
        <p:spPr>
          <a:xfrm rot="19805560">
            <a:off x="2627732" y="3165930"/>
            <a:ext cx="4620136" cy="1743312"/>
          </a:xfrm>
          <a:prstGeom prst="ellipse">
            <a:avLst/>
          </a:prstGeom>
          <a:solidFill>
            <a:srgbClr val="FF0000">
              <a:alpha val="1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F3694E-57E3-5642-8E40-6073261D6ADC}"/>
              </a:ext>
            </a:extLst>
          </p:cNvPr>
          <p:cNvSpPr txBox="1"/>
          <p:nvPr/>
        </p:nvSpPr>
        <p:spPr>
          <a:xfrm>
            <a:off x="838199" y="1217974"/>
            <a:ext cx="2819401" cy="12003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Potential grouping into two classes according to time of day based on the first two principal components</a:t>
            </a:r>
          </a:p>
        </p:txBody>
      </p:sp>
    </p:spTree>
    <p:extLst>
      <p:ext uri="{BB962C8B-B14F-4D97-AF65-F5344CB8AC3E}">
        <p14:creationId xmlns:p14="http://schemas.microsoft.com/office/powerpoint/2010/main" val="1702283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6AB07-B434-C247-B9E5-5F1212ABB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8001BA-A65E-3E4E-AC04-42093BF13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Lasso was the most parsimonious model, though it did not attain the lowest mean squared error.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When viewed in two dimensions according to time of day, there appear to be two approximately distinct classes. The two classes are: 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morning</a:t>
            </a:r>
          </a:p>
          <a:p>
            <a:pPr marL="1428750" lvl="2" indent="-514350">
              <a:buFont typeface="+mj-lt"/>
              <a:buAutoNum type="arabicPeriod"/>
            </a:pPr>
            <a:r>
              <a:rPr lang="en-US" dirty="0"/>
              <a:t>mid-day + night</a:t>
            </a:r>
          </a:p>
        </p:txBody>
      </p:sp>
    </p:spTree>
    <p:extLst>
      <p:ext uri="{BB962C8B-B14F-4D97-AF65-F5344CB8AC3E}">
        <p14:creationId xmlns:p14="http://schemas.microsoft.com/office/powerpoint/2010/main" val="2345500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A7230-C481-1042-8AA6-2470F3CEF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Analysis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F9B1DE-F80E-1847-8B09-798092C8AE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Compare various the performance of various models</a:t>
            </a:r>
          </a:p>
          <a:p>
            <a:pPr lvl="1"/>
            <a:r>
              <a:rPr lang="en-US" dirty="0"/>
              <a:t>Ordinary Least Squares</a:t>
            </a:r>
          </a:p>
          <a:p>
            <a:pPr lvl="1"/>
            <a:r>
              <a:rPr lang="en-US" dirty="0"/>
              <a:t>ANOVA</a:t>
            </a:r>
          </a:p>
          <a:p>
            <a:pPr lvl="1"/>
            <a:r>
              <a:rPr lang="en-US" dirty="0"/>
              <a:t>Lasso</a:t>
            </a:r>
          </a:p>
          <a:p>
            <a:pPr lvl="1"/>
            <a:r>
              <a:rPr lang="en-US" dirty="0"/>
              <a:t>Ridge Regression</a:t>
            </a:r>
          </a:p>
          <a:p>
            <a:pPr marL="457200" lvl="1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Visualize the data in two dimensions using PCA</a:t>
            </a:r>
          </a:p>
          <a:p>
            <a:pPr lvl="1"/>
            <a:r>
              <a:rPr lang="en-US" dirty="0"/>
              <a:t>Are there separable classes?</a:t>
            </a:r>
          </a:p>
        </p:txBody>
      </p:sp>
    </p:spTree>
    <p:extLst>
      <p:ext uri="{BB962C8B-B14F-4D97-AF65-F5344CB8AC3E}">
        <p14:creationId xmlns:p14="http://schemas.microsoft.com/office/powerpoint/2010/main" val="36227709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CE5F7D-277B-ED4B-B487-E42A2405B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PM10 air pollution?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C7539-1208-0D47-BB28-8473A7B212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21506" cy="4351338"/>
          </a:xfrm>
        </p:spPr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sz="3600" dirty="0">
                <a:cs typeface="Al Bayan Plain" pitchFamily="2" charset="-78"/>
              </a:rPr>
              <a:t>PM stands for </a:t>
            </a:r>
            <a:r>
              <a:rPr lang="en-US" sz="3600" b="1" dirty="0">
                <a:cs typeface="Al Bayan Plain" pitchFamily="2" charset="-78"/>
              </a:rPr>
              <a:t>particulate matter</a:t>
            </a:r>
            <a:r>
              <a:rPr lang="en-US" sz="3600" dirty="0">
                <a:cs typeface="Al Bayan Plain" pitchFamily="2" charset="-78"/>
              </a:rPr>
              <a:t> (also called particle pollution): the term for a mixture of solid particles and liquid droplets found in the air.</a:t>
            </a:r>
          </a:p>
          <a:p>
            <a:pPr>
              <a:lnSpc>
                <a:spcPct val="120000"/>
              </a:lnSpc>
            </a:pPr>
            <a:r>
              <a:rPr lang="en-US" sz="3600" dirty="0">
                <a:cs typeface="Al Bayan Plain" pitchFamily="2" charset="-78"/>
              </a:rPr>
              <a:t>PM</a:t>
            </a:r>
            <a:r>
              <a:rPr lang="en-US" sz="3600" baseline="-25000" dirty="0">
                <a:cs typeface="Al Bayan Plain" pitchFamily="2" charset="-78"/>
              </a:rPr>
              <a:t>10</a:t>
            </a:r>
            <a:r>
              <a:rPr lang="en-US" sz="3600" dirty="0">
                <a:cs typeface="Al Bayan Plain" pitchFamily="2" charset="-78"/>
              </a:rPr>
              <a:t> (coarse particles) describes inhalable particles, with diameters that are generally </a:t>
            </a:r>
            <a:r>
              <a:rPr lang="en-US" sz="3600" b="1" dirty="0">
                <a:cs typeface="Al Bayan Plain" pitchFamily="2" charset="-78"/>
              </a:rPr>
              <a:t>10 micrometers and smaller</a:t>
            </a:r>
            <a:r>
              <a:rPr lang="en-US" sz="3600" dirty="0">
                <a:cs typeface="Al Bayan Plain" pitchFamily="2" charset="-78"/>
              </a:rPr>
              <a:t>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sz="1200" dirty="0"/>
          </a:p>
          <a:p>
            <a:pPr marL="0" indent="0">
              <a:buNone/>
            </a:pPr>
            <a:r>
              <a:rPr lang="en-US" sz="2200" u="sng" dirty="0"/>
              <a:t>SOURCE</a:t>
            </a:r>
            <a:r>
              <a:rPr lang="en-US" sz="2200" dirty="0"/>
              <a:t>: https://</a:t>
            </a:r>
            <a:r>
              <a:rPr lang="en-US" sz="2200" dirty="0" err="1"/>
              <a:t>www.epa.gov</a:t>
            </a:r>
            <a:r>
              <a:rPr lang="en-US" sz="2200" dirty="0"/>
              <a:t>/pm-pollution/</a:t>
            </a:r>
            <a:r>
              <a:rPr lang="en-US" sz="2200" dirty="0" err="1"/>
              <a:t>particulate-matter-pm-basics#PM</a:t>
            </a:r>
            <a:endParaRPr lang="en-US" sz="2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3369E3-1AD0-2441-8E62-4CD4E9AE4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765" y="1690688"/>
            <a:ext cx="4989168" cy="3482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0678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DCFDF-6D3A-6740-8479-9DC8ACCD9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97541"/>
            <a:ext cx="10515600" cy="1193147"/>
          </a:xfrm>
        </p:spPr>
        <p:txBody>
          <a:bodyPr>
            <a:normAutofit/>
          </a:bodyPr>
          <a:lstStyle/>
          <a:p>
            <a:r>
              <a:rPr lang="en-US" sz="6000" dirty="0">
                <a:latin typeface="+mn-lt"/>
                <a:cs typeface="Al Tarikh" pitchFamily="2" charset="-78"/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DC6CA5-CA8D-554A-A124-A0F079A855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03691"/>
            <a:ext cx="5181600" cy="445676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6100" dirty="0">
                <a:latin typeface="+mj-lt"/>
                <a:cs typeface="Al Tarikh" pitchFamily="2" charset="-78"/>
              </a:rPr>
              <a:t>Subsample of 500 observations from a data set collected by the Norwegian Public Roads Administration in the neighborhood of </a:t>
            </a:r>
            <a:r>
              <a:rPr lang="en-US" sz="6100" dirty="0" err="1">
                <a:latin typeface="+mj-lt"/>
                <a:cs typeface="Al Tarikh" pitchFamily="2" charset="-78"/>
              </a:rPr>
              <a:t>Alnabru</a:t>
            </a:r>
            <a:r>
              <a:rPr lang="en-US" sz="6100" dirty="0">
                <a:latin typeface="+mj-lt"/>
                <a:cs typeface="Al Tarikh" pitchFamily="2" charset="-78"/>
              </a:rPr>
              <a:t> in Oslo, Norway between October 2001 and August 2003.</a:t>
            </a:r>
          </a:p>
          <a:p>
            <a:pPr marL="0" indent="0">
              <a:buNone/>
            </a:pPr>
            <a:endParaRPr lang="en-US" u="sng" dirty="0">
              <a:latin typeface="Al Tarikh" pitchFamily="2" charset="-78"/>
              <a:cs typeface="Al Tarikh" pitchFamily="2" charset="-78"/>
            </a:endParaRPr>
          </a:p>
          <a:p>
            <a:pPr marL="0" indent="0">
              <a:buNone/>
            </a:pPr>
            <a:r>
              <a:rPr lang="en-US" sz="2600" u="sng" dirty="0">
                <a:cs typeface="Al Tarikh" pitchFamily="2" charset="-78"/>
              </a:rPr>
              <a:t>DATA SOURCE</a:t>
            </a:r>
            <a:r>
              <a:rPr lang="en-US" sz="2600" dirty="0">
                <a:cs typeface="Al Tarikh" pitchFamily="2" charset="-78"/>
              </a:rPr>
              <a:t>: </a:t>
            </a:r>
            <a:r>
              <a:rPr lang="en-US" sz="2600" dirty="0"/>
              <a:t>http://</a:t>
            </a:r>
            <a:r>
              <a:rPr lang="en-US" sz="2600" dirty="0" err="1"/>
              <a:t>lib.stat.cmu.edu</a:t>
            </a:r>
            <a:r>
              <a:rPr lang="en-US" sz="2600" dirty="0"/>
              <a:t>/datasets/PM10.dat</a:t>
            </a:r>
            <a:endParaRPr lang="en-US" sz="2600" u="sng" dirty="0">
              <a:cs typeface="Al Tarikh" pitchFamily="2" charset="-78"/>
            </a:endParaRPr>
          </a:p>
          <a:p>
            <a:endParaRPr lang="en-US" dirty="0">
              <a:latin typeface="Al Tarikh" pitchFamily="2" charset="-78"/>
              <a:cs typeface="Al Tarikh" pitchFamily="2" charset="-78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F1ED5D-E1E4-354D-9958-2191433F5B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97541"/>
            <a:ext cx="5181600" cy="597049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u="sng" dirty="0">
                <a:latin typeface="+mj-lt"/>
                <a:cs typeface="Al Tarikh" pitchFamily="2" charset="-78"/>
              </a:rPr>
              <a:t>Response variable</a:t>
            </a:r>
            <a:r>
              <a:rPr lang="en-US" sz="2400" dirty="0">
                <a:latin typeface="+mj-lt"/>
                <a:cs typeface="Al Tarikh" pitchFamily="2" charset="-78"/>
              </a:rPr>
              <a:t>:</a:t>
            </a:r>
          </a:p>
          <a:p>
            <a:pPr lvl="1"/>
            <a:r>
              <a:rPr lang="en-US" sz="2200" dirty="0">
                <a:latin typeface="+mj-lt"/>
                <a:cs typeface="Al Tarikh" pitchFamily="2" charset="-78"/>
              </a:rPr>
              <a:t>logarithm of the concentration of PM10 (micrograms per meter</a:t>
            </a:r>
            <a:r>
              <a:rPr lang="en-US" sz="2200" baseline="30000" dirty="0">
                <a:latin typeface="+mj-lt"/>
                <a:cs typeface="Al Tarikh" pitchFamily="2" charset="-78"/>
              </a:rPr>
              <a:t>3</a:t>
            </a:r>
            <a:r>
              <a:rPr lang="en-US" sz="2200" dirty="0">
                <a:latin typeface="+mj-lt"/>
                <a:cs typeface="Al Tarikh" pitchFamily="2" charset="-78"/>
              </a:rPr>
              <a:t> of air) at the given hour of day</a:t>
            </a:r>
            <a:endParaRPr lang="en-US" sz="2200" u="sng" dirty="0">
              <a:latin typeface="+mj-lt"/>
              <a:cs typeface="Al Tarikh" pitchFamily="2" charset="-78"/>
            </a:endParaRPr>
          </a:p>
          <a:p>
            <a:pPr marL="0" indent="0">
              <a:buNone/>
            </a:pPr>
            <a:r>
              <a:rPr lang="en-US" sz="2400" u="sng" dirty="0">
                <a:latin typeface="+mj-lt"/>
                <a:cs typeface="Al Tarikh" pitchFamily="2" charset="-78"/>
              </a:rPr>
              <a:t>Explanatory variables</a:t>
            </a:r>
            <a:r>
              <a:rPr lang="en-US" sz="2400" dirty="0">
                <a:latin typeface="+mj-lt"/>
                <a:cs typeface="Al Tarikh" pitchFamily="2" charset="-78"/>
              </a:rPr>
              <a:t>: </a:t>
            </a:r>
          </a:p>
          <a:p>
            <a:pPr lvl="1"/>
            <a:r>
              <a:rPr lang="en-US" sz="2200" dirty="0">
                <a:latin typeface="+mj-lt"/>
                <a:cs typeface="Al Tarikh" pitchFamily="2" charset="-78"/>
              </a:rPr>
              <a:t>logarithm of the number of cars per hour</a:t>
            </a:r>
          </a:p>
          <a:p>
            <a:pPr lvl="1"/>
            <a:r>
              <a:rPr lang="en-US" sz="2200" dirty="0">
                <a:latin typeface="+mj-lt"/>
                <a:cs typeface="Al Tarikh" pitchFamily="2" charset="-78"/>
              </a:rPr>
              <a:t>temperature 2 meters above ground (degree C)</a:t>
            </a:r>
          </a:p>
          <a:p>
            <a:pPr lvl="1"/>
            <a:r>
              <a:rPr lang="en-US" sz="2200" dirty="0">
                <a:latin typeface="+mj-lt"/>
                <a:cs typeface="Al Tarikh" pitchFamily="2" charset="-78"/>
              </a:rPr>
              <a:t>wind speed (meters/second)</a:t>
            </a:r>
          </a:p>
          <a:p>
            <a:pPr lvl="1"/>
            <a:r>
              <a:rPr lang="en-US" sz="2200" dirty="0">
                <a:latin typeface="+mj-lt"/>
                <a:cs typeface="Al Tarikh" pitchFamily="2" charset="-78"/>
              </a:rPr>
              <a:t>temperature difference between 25 and 2 meters above ground (degree C)</a:t>
            </a:r>
          </a:p>
          <a:p>
            <a:pPr lvl="1"/>
            <a:r>
              <a:rPr lang="en-US" sz="2200" dirty="0">
                <a:latin typeface="+mj-lt"/>
                <a:cs typeface="Al Tarikh" pitchFamily="2" charset="-78"/>
              </a:rPr>
              <a:t>wind direction (degrees between 0 and 360)</a:t>
            </a:r>
          </a:p>
          <a:p>
            <a:pPr lvl="1"/>
            <a:r>
              <a:rPr lang="en-US" sz="2200" dirty="0">
                <a:latin typeface="+mj-lt"/>
                <a:cs typeface="Al Tarikh" pitchFamily="2" charset="-78"/>
              </a:rPr>
              <a:t>hour of day</a:t>
            </a:r>
          </a:p>
          <a:p>
            <a:pPr lvl="1"/>
            <a:r>
              <a:rPr lang="en-US" sz="2200" dirty="0">
                <a:latin typeface="+mj-lt"/>
                <a:cs typeface="Al Tarikh" pitchFamily="2" charset="-78"/>
              </a:rPr>
              <a:t>day number from October 01, 2001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16649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10805-1BA1-3740-8FC0-5F8C302F2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Data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14B0A-8376-DA4A-BFB0-CA46A91A330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b="1" dirty="0">
                <a:latin typeface="+mj-lt"/>
              </a:rPr>
              <a:t>Determine date of each observation</a:t>
            </a:r>
          </a:p>
          <a:p>
            <a:pPr lvl="1"/>
            <a:r>
              <a:rPr lang="en-US" dirty="0">
                <a:latin typeface="+mj-lt"/>
              </a:rPr>
              <a:t>Start date (October 01, 2001) + number of days from start date (a variable included in data set) 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>
                <a:latin typeface="+mj-lt"/>
              </a:rPr>
              <a:t>Create variable for season</a:t>
            </a:r>
          </a:p>
          <a:p>
            <a:pPr lvl="1"/>
            <a:r>
              <a:rPr lang="en-US" dirty="0">
                <a:latin typeface="+mj-lt"/>
              </a:rPr>
              <a:t>Spring: March - May</a:t>
            </a:r>
          </a:p>
          <a:p>
            <a:pPr lvl="1"/>
            <a:r>
              <a:rPr lang="en-US" dirty="0">
                <a:latin typeface="+mj-lt"/>
              </a:rPr>
              <a:t>Summer: June - August</a:t>
            </a:r>
          </a:p>
          <a:p>
            <a:pPr lvl="1"/>
            <a:r>
              <a:rPr lang="en-US" dirty="0">
                <a:latin typeface="+mj-lt"/>
              </a:rPr>
              <a:t>Fall: September - November</a:t>
            </a:r>
          </a:p>
          <a:p>
            <a:pPr lvl="1"/>
            <a:r>
              <a:rPr lang="en-US" dirty="0">
                <a:latin typeface="+mj-lt"/>
              </a:rPr>
              <a:t>Winter: December - February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F5683EFD-1A7E-C54C-8C4C-C758DC7D3A70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365125"/>
                <a:ext cx="5181600" cy="6035675"/>
              </a:xfrm>
            </p:spPr>
            <p:txBody>
              <a:bodyPr>
                <a:normAutofit/>
              </a:bodyPr>
              <a:lstStyle/>
              <a:p>
                <a:pPr marL="514350" indent="-514350">
                  <a:buFont typeface="+mj-lt"/>
                  <a:buAutoNum type="arabicPeriod"/>
                </a:pPr>
                <a:r>
                  <a:rPr lang="en-US" sz="800" b="1" dirty="0">
                    <a:solidFill>
                      <a:schemeClr val="bg1"/>
                    </a:solidFill>
                    <a:latin typeface="+mj-lt"/>
                  </a:rPr>
                  <a:t>D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sz="800" b="1" dirty="0">
                    <a:solidFill>
                      <a:schemeClr val="bg1"/>
                    </a:solidFill>
                    <a:latin typeface="+mj-lt"/>
                  </a:rPr>
                  <a:t>D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>
                    <a:latin typeface="+mj-lt"/>
                  </a:rPr>
                  <a:t>Create variable for period of day using hour of day variable (integer ranging from 1 - 24)</a:t>
                </a:r>
              </a:p>
              <a:p>
                <a:pPr lvl="1"/>
                <a:r>
                  <a:rPr lang="en-US" dirty="0">
                    <a:latin typeface="+mj-lt"/>
                  </a:rPr>
                  <a:t>Early morning: 1 - 4</a:t>
                </a:r>
              </a:p>
              <a:p>
                <a:pPr lvl="1"/>
                <a:r>
                  <a:rPr lang="en-US" dirty="0">
                    <a:latin typeface="+mj-lt"/>
                  </a:rPr>
                  <a:t>Mid morning: 5 - 8</a:t>
                </a:r>
              </a:p>
              <a:p>
                <a:pPr lvl="1"/>
                <a:r>
                  <a:rPr lang="en-US" dirty="0">
                    <a:latin typeface="+mj-lt"/>
                  </a:rPr>
                  <a:t>Mid day: 9 - 12</a:t>
                </a:r>
              </a:p>
              <a:p>
                <a:pPr lvl="1"/>
                <a:r>
                  <a:rPr lang="en-US" dirty="0">
                    <a:latin typeface="+mj-lt"/>
                  </a:rPr>
                  <a:t>Early afternoon: 13 - 16</a:t>
                </a:r>
              </a:p>
              <a:p>
                <a:pPr lvl="1"/>
                <a:r>
                  <a:rPr lang="en-US" dirty="0">
                    <a:latin typeface="+mj-lt"/>
                  </a:rPr>
                  <a:t>Late afternoon: 17 - 20</a:t>
                </a:r>
              </a:p>
              <a:p>
                <a:pPr lvl="1"/>
                <a:r>
                  <a:rPr lang="en-US" dirty="0">
                    <a:latin typeface="+mj-lt"/>
                  </a:rPr>
                  <a:t>Night: 21 – 24</a:t>
                </a:r>
              </a:p>
              <a:p>
                <a:pPr marL="514350" indent="-514350">
                  <a:buFont typeface="+mj-lt"/>
                  <a:buAutoNum type="arabicPeriod"/>
                </a:pPr>
                <a:r>
                  <a:rPr lang="en-US" b="1" dirty="0">
                    <a:latin typeface="+mj-lt"/>
                  </a:rPr>
                  <a:t>Normalize numeric columns</a:t>
                </a:r>
              </a:p>
              <a:p>
                <a:pPr marL="0" indent="0">
                  <a:buNone/>
                </a:pPr>
                <a:endParaRPr lang="en-US" sz="800" dirty="0">
                  <a:latin typeface="+mj-lt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</m:num>
                        <m:den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max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min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⁡(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b="0" dirty="0">
                  <a:latin typeface="+mj-lt"/>
                </a:endParaRPr>
              </a:p>
            </p:txBody>
          </p:sp>
        </mc:Choice>
        <mc:Fallback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F5683EFD-1A7E-C54C-8C4C-C758DC7D3A7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365125"/>
                <a:ext cx="5181600" cy="6035675"/>
              </a:xfrm>
              <a:blipFill>
                <a:blip r:embed="rId2"/>
                <a:stretch>
                  <a:fillRect l="-22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05946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11E31C9-856F-934C-8716-91E337A97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804B9AD-CAFA-8B47-8660-567A81995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673" y="220747"/>
            <a:ext cx="11168654" cy="644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441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96643-D36F-F44E-AC5A-1508837FA9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Model Comparisons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4E4D2969-1A78-9D47-BE57-1A72B1EFB8C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69540118"/>
              </p:ext>
            </p:extLst>
          </p:nvPr>
        </p:nvGraphicFramePr>
        <p:xfrm>
          <a:off x="309958" y="2611613"/>
          <a:ext cx="11572084" cy="394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6800">
                  <a:extLst>
                    <a:ext uri="{9D8B030D-6E8A-4147-A177-3AD203B41FA5}">
                      <a16:colId xmlns:a16="http://schemas.microsoft.com/office/drawing/2014/main" val="2651561233"/>
                    </a:ext>
                  </a:extLst>
                </a:gridCol>
                <a:gridCol w="2308821">
                  <a:extLst>
                    <a:ext uri="{9D8B030D-6E8A-4147-A177-3AD203B41FA5}">
                      <a16:colId xmlns:a16="http://schemas.microsoft.com/office/drawing/2014/main" val="885263323"/>
                    </a:ext>
                  </a:extLst>
                </a:gridCol>
                <a:gridCol w="2308821">
                  <a:extLst>
                    <a:ext uri="{9D8B030D-6E8A-4147-A177-3AD203B41FA5}">
                      <a16:colId xmlns:a16="http://schemas.microsoft.com/office/drawing/2014/main" val="4197707104"/>
                    </a:ext>
                  </a:extLst>
                </a:gridCol>
                <a:gridCol w="2308821">
                  <a:extLst>
                    <a:ext uri="{9D8B030D-6E8A-4147-A177-3AD203B41FA5}">
                      <a16:colId xmlns:a16="http://schemas.microsoft.com/office/drawing/2014/main" val="69994278"/>
                    </a:ext>
                  </a:extLst>
                </a:gridCol>
                <a:gridCol w="2308821">
                  <a:extLst>
                    <a:ext uri="{9D8B030D-6E8A-4147-A177-3AD203B41FA5}">
                      <a16:colId xmlns:a16="http://schemas.microsoft.com/office/drawing/2014/main" val="1919767823"/>
                    </a:ext>
                  </a:extLst>
                </a:gridCol>
              </a:tblGrid>
              <a:tr h="520700">
                <a:tc>
                  <a:txBody>
                    <a:bodyPr/>
                    <a:lstStyle/>
                    <a:p>
                      <a:endParaRPr lang="en-US" sz="2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60% Training,</a:t>
                      </a:r>
                    </a:p>
                    <a:p>
                      <a:r>
                        <a:rPr lang="en-US" sz="2400" dirty="0"/>
                        <a:t>40%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70% Training,</a:t>
                      </a:r>
                    </a:p>
                    <a:p>
                      <a:r>
                        <a:rPr lang="en-US" sz="2400" dirty="0"/>
                        <a:t>30%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80% Training,</a:t>
                      </a:r>
                    </a:p>
                    <a:p>
                      <a:r>
                        <a:rPr lang="en-US" sz="2400" dirty="0"/>
                        <a:t>20% Test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Average Error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578129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Linear Model #1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8884221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Linear Model #2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0.0309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7196329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Linear Model #3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4755875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ANOVA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0.0241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0.0259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0.0255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5323049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Lasso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2882361"/>
                  </a:ext>
                </a:extLst>
              </a:tr>
              <a:tr h="520700">
                <a:tc>
                  <a:txBody>
                    <a:bodyPr/>
                    <a:lstStyle/>
                    <a:p>
                      <a:r>
                        <a:rPr lang="en-US" sz="2400" b="1" dirty="0">
                          <a:solidFill>
                            <a:schemeClr val="bg1"/>
                          </a:solidFill>
                        </a:rPr>
                        <a:t>Ridge Regression</a:t>
                      </a:r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0.0265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7971042"/>
                  </a:ext>
                </a:extLst>
              </a:tr>
            </a:tbl>
          </a:graphicData>
        </a:graphic>
      </p:graphicFrame>
      <p:sp>
        <p:nvSpPr>
          <p:cNvPr id="8" name="Left Arrow 7">
            <a:extLst>
              <a:ext uri="{FF2B5EF4-FFF2-40B4-BE49-F238E27FC236}">
                <a16:creationId xmlns:a16="http://schemas.microsoft.com/office/drawing/2014/main" id="{D96FFA88-2888-D94D-9F6E-182A65E2C137}"/>
              </a:ext>
            </a:extLst>
          </p:cNvPr>
          <p:cNvSpPr/>
          <p:nvPr/>
        </p:nvSpPr>
        <p:spPr>
          <a:xfrm>
            <a:off x="10603247" y="4475746"/>
            <a:ext cx="882900" cy="46522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3D7358-48A5-1E41-A30B-13892EDC5D59}"/>
              </a:ext>
            </a:extLst>
          </p:cNvPr>
          <p:cNvSpPr txBox="1"/>
          <p:nvPr/>
        </p:nvSpPr>
        <p:spPr>
          <a:xfrm>
            <a:off x="2552700" y="1694359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Mean Squared Error Using Test Data</a:t>
            </a:r>
          </a:p>
        </p:txBody>
      </p:sp>
    </p:spTree>
    <p:extLst>
      <p:ext uri="{BB962C8B-B14F-4D97-AF65-F5344CB8AC3E}">
        <p14:creationId xmlns:p14="http://schemas.microsoft.com/office/powerpoint/2010/main" val="695414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2361B-352E-7441-896F-E1CD375586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84" y="417095"/>
            <a:ext cx="5118100" cy="963688"/>
          </a:xfrm>
        </p:spPr>
        <p:txBody>
          <a:bodyPr>
            <a:normAutofit fontScale="90000"/>
          </a:bodyPr>
          <a:lstStyle/>
          <a:p>
            <a:r>
              <a:rPr lang="en-US" sz="4600" b="1" dirty="0"/>
              <a:t>Lasso vs. Ridge vs. OLS</a:t>
            </a:r>
            <a:br>
              <a:rPr lang="en-US" b="1" dirty="0"/>
            </a:br>
            <a:r>
              <a:rPr lang="en-US" sz="2700" b="1" dirty="0"/>
              <a:t>According to 70% training, 30% test split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9F959B-D41A-7546-B15F-C98214FE2A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441" t="73039" r="75690" b="10033"/>
          <a:stretch/>
        </p:blipFill>
        <p:spPr>
          <a:xfrm>
            <a:off x="2043576" y="1608021"/>
            <a:ext cx="4261247" cy="2496492"/>
          </a:xfrm>
          <a:ln w="12700">
            <a:solidFill>
              <a:schemeClr val="tx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FF7F7D-B042-8245-AC2D-6C61D7B375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11" t="54444" r="52802" b="11111"/>
          <a:stretch/>
        </p:blipFill>
        <p:spPr>
          <a:xfrm>
            <a:off x="6548099" y="3774640"/>
            <a:ext cx="4827985" cy="267263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F9F2999-19E1-3445-89D5-700BEE797B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11" t="58519" r="57259" b="11851"/>
          <a:stretch/>
        </p:blipFill>
        <p:spPr>
          <a:xfrm>
            <a:off x="6553106" y="753022"/>
            <a:ext cx="4822978" cy="2563709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F357E4-06FD-414C-B19A-7DD654087899}"/>
              </a:ext>
            </a:extLst>
          </p:cNvPr>
          <p:cNvSpPr txBox="1"/>
          <p:nvPr/>
        </p:nvSpPr>
        <p:spPr>
          <a:xfrm>
            <a:off x="8223309" y="330545"/>
            <a:ext cx="173355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Linear Model #1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8D7BCE-84E3-824E-A13E-39B1BBD414D3}"/>
              </a:ext>
            </a:extLst>
          </p:cNvPr>
          <p:cNvSpPr txBox="1"/>
          <p:nvPr/>
        </p:nvSpPr>
        <p:spPr>
          <a:xfrm>
            <a:off x="8223309" y="3369877"/>
            <a:ext cx="1733550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Linear Model #3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A1BCDC0-35DD-924D-B2F7-4A0FC9120DE1}"/>
              </a:ext>
            </a:extLst>
          </p:cNvPr>
          <p:cNvSpPr txBox="1"/>
          <p:nvPr/>
        </p:nvSpPr>
        <p:spPr>
          <a:xfrm>
            <a:off x="613794" y="1608021"/>
            <a:ext cx="1348065" cy="36933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Lasso Model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4DFA18E-5607-644D-BA26-E3468CA6FAB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478" t="63158" r="73646" b="19532"/>
          <a:stretch/>
        </p:blipFill>
        <p:spPr>
          <a:xfrm>
            <a:off x="2036359" y="4124730"/>
            <a:ext cx="4268464" cy="2322545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FBCBAA4-8275-B942-A3E4-B37C764EB0FB}"/>
              </a:ext>
            </a:extLst>
          </p:cNvPr>
          <p:cNvSpPr txBox="1"/>
          <p:nvPr/>
        </p:nvSpPr>
        <p:spPr>
          <a:xfrm>
            <a:off x="613794" y="4124730"/>
            <a:ext cx="1348065" cy="92333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Ridge </a:t>
            </a:r>
            <a:r>
              <a:rPr lang="en-US" dirty="0" err="1"/>
              <a:t>RegressionModel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2172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39764-1360-B541-B172-8506A2038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2620"/>
            <a:ext cx="10515600" cy="1325563"/>
          </a:xfrm>
        </p:spPr>
        <p:txBody>
          <a:bodyPr/>
          <a:lstStyle/>
          <a:p>
            <a:pPr algn="ctr"/>
            <a:r>
              <a:rPr lang="en-US" b="1" dirty="0"/>
              <a:t>Principal Component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556C7AD-78F8-1843-B721-41E6688567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113" t="81550" r="35296" b="9429"/>
          <a:stretch/>
        </p:blipFill>
        <p:spPr>
          <a:xfrm>
            <a:off x="1527704" y="1332731"/>
            <a:ext cx="9136592" cy="935472"/>
          </a:xfrm>
          <a:ln w="12700"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80381B-B91A-654B-81FE-104E7AE02E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423" b="4923"/>
          <a:stretch/>
        </p:blipFill>
        <p:spPr>
          <a:xfrm>
            <a:off x="4162926" y="2468731"/>
            <a:ext cx="7010400" cy="425764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1CB378-BB37-1845-8F62-36CECD97F1AF}"/>
              </a:ext>
            </a:extLst>
          </p:cNvPr>
          <p:cNvSpPr txBox="1"/>
          <p:nvPr/>
        </p:nvSpPr>
        <p:spPr>
          <a:xfrm>
            <a:off x="593558" y="2711116"/>
            <a:ext cx="3400926" cy="313932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b="1" dirty="0"/>
              <a:t>The scree plot provides a visual understanding that there is an elbow-like bend at the second principal component.</a:t>
            </a:r>
          </a:p>
          <a:p>
            <a:endParaRPr lang="en-US" b="1" dirty="0"/>
          </a:p>
          <a:p>
            <a:r>
              <a:rPr lang="en-US" b="1" dirty="0"/>
              <a:t>The cumulative proportion of variance explained by the first two principal components though is only 44.17%, which is not an exceptionally high proportion of variance.</a:t>
            </a:r>
          </a:p>
        </p:txBody>
      </p:sp>
      <p:sp>
        <p:nvSpPr>
          <p:cNvPr id="25" name="Down Arrow 24">
            <a:extLst>
              <a:ext uri="{FF2B5EF4-FFF2-40B4-BE49-F238E27FC236}">
                <a16:creationId xmlns:a16="http://schemas.microsoft.com/office/drawing/2014/main" id="{0350D9A9-CDCA-C94C-8C90-27F8DB1FFE9E}"/>
              </a:ext>
            </a:extLst>
          </p:cNvPr>
          <p:cNvSpPr/>
          <p:nvPr/>
        </p:nvSpPr>
        <p:spPr>
          <a:xfrm rot="1347538">
            <a:off x="6114180" y="3246800"/>
            <a:ext cx="373161" cy="809880"/>
          </a:xfrm>
          <a:prstGeom prst="downArrow">
            <a:avLst/>
          </a:prstGeom>
          <a:solidFill>
            <a:schemeClr val="accent1">
              <a:alpha val="36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489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516</Words>
  <Application>Microsoft Macintosh PowerPoint</Application>
  <PresentationFormat>Widescreen</PresentationFormat>
  <Paragraphs>113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Al Bayan Plain</vt:lpstr>
      <vt:lpstr>Al Tarikh</vt:lpstr>
      <vt:lpstr>Arial</vt:lpstr>
      <vt:lpstr>Calibri</vt:lpstr>
      <vt:lpstr>Calibri Light</vt:lpstr>
      <vt:lpstr>Cambria Math</vt:lpstr>
      <vt:lpstr>Office Theme</vt:lpstr>
      <vt:lpstr>PM10 Air Pollution Analysis (Part 2) </vt:lpstr>
      <vt:lpstr>Analysis Objectives</vt:lpstr>
      <vt:lpstr>What is PM10 air pollution?</vt:lpstr>
      <vt:lpstr>Data</vt:lpstr>
      <vt:lpstr>Data Preparation</vt:lpstr>
      <vt:lpstr>PowerPoint Presentation</vt:lpstr>
      <vt:lpstr>Model Comparisons</vt:lpstr>
      <vt:lpstr>Lasso vs. Ridge vs. OLS According to 70% training, 30% test split</vt:lpstr>
      <vt:lpstr>Principal Component Analysis</vt:lpstr>
      <vt:lpstr>Principal Component Analysis Season</vt:lpstr>
      <vt:lpstr>Principal Component Analysis Time of Day</vt:lpstr>
      <vt:lpstr>Conclusions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PM10 Air Pollution Analysis (Part 2) </dc:title>
  <dc:creator>Michael Trossbach</dc:creator>
  <cp:lastModifiedBy>Michael Trossbach</cp:lastModifiedBy>
  <cp:revision>22</cp:revision>
  <dcterms:created xsi:type="dcterms:W3CDTF">2018-12-13T21:13:36Z</dcterms:created>
  <dcterms:modified xsi:type="dcterms:W3CDTF">2018-12-14T04:21:23Z</dcterms:modified>
</cp:coreProperties>
</file>

<file path=docProps/thumbnail.jpeg>
</file>